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0" r:id="rId2"/>
    <p:sldId id="294" r:id="rId3"/>
    <p:sldId id="287" r:id="rId4"/>
    <p:sldId id="288" r:id="rId5"/>
    <p:sldId id="295" r:id="rId6"/>
    <p:sldId id="296" r:id="rId7"/>
    <p:sldId id="297" r:id="rId8"/>
    <p:sldId id="289" r:id="rId9"/>
    <p:sldId id="298" r:id="rId10"/>
    <p:sldId id="299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1" r:id="rId21"/>
    <p:sldId id="302" r:id="rId22"/>
    <p:sldId id="310" r:id="rId23"/>
    <p:sldId id="313" r:id="rId24"/>
    <p:sldId id="312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75" autoAdjust="0"/>
  </p:normalViewPr>
  <p:slideViewPr>
    <p:cSldViewPr>
      <p:cViewPr varScale="1">
        <p:scale>
          <a:sx n="108" d="100"/>
          <a:sy n="108" d="100"/>
        </p:scale>
        <p:origin x="16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E135D-AE61-4325-B22D-4F0333D08C6E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47E7-C24F-4C0C-9AE3-B70C38B798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4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47E7-C24F-4C0C-9AE3-B70C38B798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30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6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83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237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85A6129-E249-4452-AC2D-6159D8187C8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5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22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5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3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28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2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78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6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86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F61A3-12D3-4752-9D64-5EB84497402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BE40F-EFD9-451A-80A9-2743AAA66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8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8244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2" name="Прямоугольник 11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94718"/>
            <a:ext cx="8928992" cy="4378498"/>
          </a:xfrm>
        </p:spPr>
        <p:txBody>
          <a:bodyPr>
            <a:noAutofit/>
          </a:bodyPr>
          <a:lstStyle/>
          <a:p>
            <a:r>
              <a:rPr lang="ru-RU" dirty="0"/>
              <a:t>ОБРАБОТКА ЦВЕТНЫХ ИЗОБРАЖЕНИЙ</a:t>
            </a:r>
            <a:br>
              <a:rPr lang="ru-RU" dirty="0"/>
            </a:br>
            <a:r>
              <a:rPr lang="ru-RU" sz="2800" dirty="0"/>
              <a:t>Никитин Андрей Александрович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E40F-EFD9-451A-80A9-2743AAA66FD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52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HSI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613900" cy="48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i="1" dirty="0"/>
              <a:t>Преобразование цветов из системы RGB в систему HSI</a:t>
            </a:r>
            <a:endParaRPr lang="ru-RU" sz="24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71" y="1889834"/>
            <a:ext cx="4953601" cy="21423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00" y="4390349"/>
            <a:ext cx="3612000" cy="7012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19" y="5320821"/>
            <a:ext cx="2064000" cy="7913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60388" y="1291774"/>
            <a:ext cx="822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Цветовой тон </a:t>
            </a:r>
            <a:r>
              <a:rPr lang="ru-RU" i="1" dirty="0">
                <a:latin typeface="Newton-Italic"/>
              </a:rPr>
              <a:t>H </a:t>
            </a:r>
            <a:r>
              <a:rPr lang="ru-RU" dirty="0">
                <a:latin typeface="Newton-Regular"/>
              </a:rPr>
              <a:t>для каждого пикселя, заданного в RGB-формате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изображения,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определяется по формуле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60388" y="4062460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Насыщенность </a:t>
            </a:r>
            <a:r>
              <a:rPr lang="en-US" i="1" dirty="0">
                <a:latin typeface="Newton-Italic"/>
              </a:rPr>
              <a:t>S </a:t>
            </a:r>
            <a:r>
              <a:rPr lang="ru-RU" dirty="0">
                <a:latin typeface="Newton-Regular"/>
              </a:rPr>
              <a:t>дается выражением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64028" y="2741118"/>
            <a:ext cx="52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где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11560" y="5050139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Интенсивность </a:t>
            </a:r>
            <a:r>
              <a:rPr lang="en-US" i="1" dirty="0">
                <a:latin typeface="Newton-Italic"/>
              </a:rPr>
              <a:t>I </a:t>
            </a:r>
            <a:r>
              <a:rPr lang="ru-RU" dirty="0">
                <a:latin typeface="Newton-Regular"/>
              </a:rPr>
              <a:t>дается выражением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143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37678"/>
              </p:ext>
            </p:extLst>
          </p:nvPr>
        </p:nvGraphicFramePr>
        <p:xfrm>
          <a:off x="323529" y="1397000"/>
          <a:ext cx="8363271" cy="40482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87757">
                  <a:extLst>
                    <a:ext uri="{9D8B030D-6E8A-4147-A177-3AD203B41FA5}">
                      <a16:colId xmlns:a16="http://schemas.microsoft.com/office/drawing/2014/main" xmlns="" val="3678359359"/>
                    </a:ext>
                  </a:extLst>
                </a:gridCol>
                <a:gridCol w="2787757">
                  <a:extLst>
                    <a:ext uri="{9D8B030D-6E8A-4147-A177-3AD203B41FA5}">
                      <a16:colId xmlns:a16="http://schemas.microsoft.com/office/drawing/2014/main" xmlns="" val="3798527112"/>
                    </a:ext>
                  </a:extLst>
                </a:gridCol>
                <a:gridCol w="2787757">
                  <a:extLst>
                    <a:ext uri="{9D8B030D-6E8A-4147-A177-3AD203B41FA5}">
                      <a16:colId xmlns:a16="http://schemas.microsoft.com/office/drawing/2014/main" xmlns="" val="3139236753"/>
                    </a:ext>
                  </a:extLst>
                </a:gridCol>
              </a:tblGrid>
              <a:tr h="40482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7818603"/>
                  </a:ext>
                </a:extLst>
              </a:tr>
            </a:tbl>
          </a:graphicData>
        </a:graphic>
      </p:graphicFrame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i="1" dirty="0"/>
              <a:t>Преобразование цветов из системы HSI в систему RGB</a:t>
            </a:r>
            <a:endParaRPr lang="ru-RU" sz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4" y="1898361"/>
            <a:ext cx="2714393" cy="162944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81" y="2324064"/>
            <a:ext cx="2590636" cy="16118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35" y="2371432"/>
            <a:ext cx="2716247" cy="16368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912" y="1810219"/>
            <a:ext cx="1651200" cy="50823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958" y="1898361"/>
            <a:ext cx="1780200" cy="54040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824077" y="4163347"/>
            <a:ext cx="1721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Newton-BoldItalic"/>
              </a:rPr>
              <a:t>RG-</a:t>
            </a:r>
            <a:r>
              <a:rPr lang="ru-RU" b="1" i="1" dirty="0">
                <a:latin typeface="Newton-BoldItalic"/>
              </a:rPr>
              <a:t>сектор</a:t>
            </a:r>
            <a:endParaRPr lang="en-US" b="1" i="1" dirty="0">
              <a:latin typeface="Newton-BoldItalic"/>
            </a:endParaRPr>
          </a:p>
          <a:p>
            <a:r>
              <a:rPr lang="ru-RU" dirty="0">
                <a:latin typeface="Newton-Regular"/>
              </a:rPr>
              <a:t>(0° ≤ </a:t>
            </a:r>
            <a:r>
              <a:rPr lang="en-US" i="1" dirty="0">
                <a:latin typeface="Newton-Italic"/>
              </a:rPr>
              <a:t>H </a:t>
            </a:r>
            <a:r>
              <a:rPr lang="en-US" dirty="0">
                <a:latin typeface="Newton-Regular"/>
              </a:rPr>
              <a:t>&lt; 120°)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582785" y="4140624"/>
            <a:ext cx="1978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>
                <a:latin typeface="Newton-BoldItalic"/>
              </a:rPr>
              <a:t>GB-</a:t>
            </a:r>
            <a:r>
              <a:rPr lang="ru-RU" b="1" i="1">
                <a:latin typeface="Newton-BoldItalic"/>
              </a:rPr>
              <a:t>сектор </a:t>
            </a:r>
            <a:endParaRPr lang="en-US" b="1" i="1">
              <a:latin typeface="Newton-BoldItalic"/>
            </a:endParaRPr>
          </a:p>
          <a:p>
            <a:r>
              <a:rPr lang="ru-RU">
                <a:latin typeface="Newton-Regular"/>
              </a:rPr>
              <a:t>(120° ≤ </a:t>
            </a:r>
            <a:r>
              <a:rPr lang="en-US" i="1">
                <a:latin typeface="Newton-Italic"/>
              </a:rPr>
              <a:t>H </a:t>
            </a:r>
            <a:r>
              <a:rPr lang="en-US">
                <a:latin typeface="Newton-Regular"/>
              </a:rPr>
              <a:t>&lt; 240°)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291852" y="4143451"/>
            <a:ext cx="1970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Newton-BoldItalic"/>
              </a:rPr>
              <a:t>BR-</a:t>
            </a:r>
            <a:r>
              <a:rPr lang="ru-RU" b="1" i="1" dirty="0">
                <a:latin typeface="Newton-BoldItalic"/>
              </a:rPr>
              <a:t>сектор </a:t>
            </a:r>
            <a:endParaRPr lang="en-US" b="1" i="1" dirty="0">
              <a:latin typeface="Newton-BoldItalic"/>
            </a:endParaRPr>
          </a:p>
          <a:p>
            <a:r>
              <a:rPr lang="ru-RU" dirty="0">
                <a:latin typeface="Newton-Regular"/>
              </a:rPr>
              <a:t>(240° ≤ </a:t>
            </a:r>
            <a:r>
              <a:rPr lang="en-US" i="1" dirty="0">
                <a:latin typeface="Newton-Italic"/>
              </a:rPr>
              <a:t>H </a:t>
            </a:r>
            <a:r>
              <a:rPr lang="en-US" dirty="0">
                <a:latin typeface="Newton-Italic"/>
              </a:rPr>
              <a:t>≤ </a:t>
            </a:r>
            <a:r>
              <a:rPr lang="en-US" dirty="0">
                <a:latin typeface="Newton-Regular"/>
              </a:rPr>
              <a:t>360°)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94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Обработка изображений в псевдоцветах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Квантование по яркости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95" y="2213635"/>
            <a:ext cx="2936008" cy="29913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13635"/>
            <a:ext cx="2936008" cy="299130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57200" y="5342384"/>
            <a:ext cx="7787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Newton-Regular"/>
              </a:rPr>
              <a:t>(</a:t>
            </a:r>
            <a:r>
              <a:rPr lang="ru-RU" sz="1600" i="1" dirty="0">
                <a:latin typeface="Newton-Italic"/>
              </a:rPr>
              <a:t>а</a:t>
            </a:r>
            <a:r>
              <a:rPr lang="ru-RU" sz="1600" dirty="0">
                <a:latin typeface="Newton-Regular"/>
              </a:rPr>
              <a:t>) Монохромное изображение фантома щитовидной железы. </a:t>
            </a:r>
          </a:p>
          <a:p>
            <a:r>
              <a:rPr lang="ru-RU" sz="1600" dirty="0">
                <a:latin typeface="Newton-Regular"/>
              </a:rPr>
              <a:t>(</a:t>
            </a:r>
            <a:r>
              <a:rPr lang="ru-RU" sz="1600" i="1" dirty="0">
                <a:latin typeface="Newton-Italic"/>
              </a:rPr>
              <a:t>б</a:t>
            </a:r>
            <a:r>
              <a:rPr lang="ru-RU" sz="1600" dirty="0">
                <a:latin typeface="Newton-Regular"/>
              </a:rPr>
              <a:t>) Результат квантования по яркости (по плотности) на восемь цветов.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5063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Обработка изображений в псевдоцветах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1"/>
            <a:ext cx="5799445" cy="39604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372200" y="1628800"/>
            <a:ext cx="24482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Newton-Regular"/>
              </a:rPr>
              <a:t>(</a:t>
            </a:r>
            <a:r>
              <a:rPr lang="ru-RU" sz="1400" i="1" dirty="0">
                <a:latin typeface="Newton-Italic"/>
              </a:rPr>
              <a:t>а</a:t>
            </a:r>
            <a:r>
              <a:rPr lang="ru-RU" sz="1400" dirty="0">
                <a:latin typeface="Newton-Regular"/>
              </a:rPr>
              <a:t>) Полутоновое изображение, яркость которого соответствует среднемесячному количеству осадков. </a:t>
            </a:r>
          </a:p>
          <a:p>
            <a:endParaRPr lang="ru-RU" sz="1400" dirty="0">
              <a:latin typeface="Newton-Regular"/>
            </a:endParaRPr>
          </a:p>
          <a:p>
            <a:r>
              <a:rPr lang="ru-RU" sz="1400" dirty="0">
                <a:latin typeface="Newton-Regular"/>
              </a:rPr>
              <a:t>(</a:t>
            </a:r>
            <a:r>
              <a:rPr lang="ru-RU" sz="1400" i="1" dirty="0">
                <a:latin typeface="Newton-Italic"/>
              </a:rPr>
              <a:t>б</a:t>
            </a:r>
            <a:r>
              <a:rPr lang="ru-RU" sz="1400" dirty="0">
                <a:latin typeface="Newton-Regular"/>
              </a:rPr>
              <a:t>) Шкала соответствия цветов и значений яркости.</a:t>
            </a:r>
          </a:p>
          <a:p>
            <a:r>
              <a:rPr lang="ru-RU" sz="1400" dirty="0">
                <a:latin typeface="Newton-Regular"/>
              </a:rPr>
              <a:t> </a:t>
            </a:r>
          </a:p>
          <a:p>
            <a:r>
              <a:rPr lang="ru-RU" sz="1400" dirty="0">
                <a:latin typeface="Newton-Regular"/>
              </a:rPr>
              <a:t>(</a:t>
            </a:r>
            <a:r>
              <a:rPr lang="ru-RU" sz="1400" i="1" dirty="0">
                <a:latin typeface="Newton-Italic"/>
              </a:rPr>
              <a:t>в</a:t>
            </a:r>
            <a:r>
              <a:rPr lang="ru-RU" sz="1400" dirty="0">
                <a:latin typeface="Newton-Regular"/>
              </a:rPr>
              <a:t>) Изображение, полученное в результате цветового кодирования.</a:t>
            </a:r>
          </a:p>
          <a:p>
            <a:r>
              <a:rPr lang="ru-RU" sz="1400" dirty="0">
                <a:latin typeface="Newton-Regular"/>
              </a:rPr>
              <a:t> </a:t>
            </a:r>
          </a:p>
          <a:p>
            <a:r>
              <a:rPr lang="ru-RU" sz="1400" dirty="0">
                <a:latin typeface="Newton-Regular"/>
              </a:rPr>
              <a:t>(</a:t>
            </a:r>
            <a:r>
              <a:rPr lang="ru-RU" sz="1400" i="1" dirty="0">
                <a:latin typeface="Newton-Italic"/>
              </a:rPr>
              <a:t>г</a:t>
            </a:r>
            <a:r>
              <a:rPr lang="ru-RU" sz="1400" dirty="0">
                <a:latin typeface="Newton-Regular"/>
              </a:rPr>
              <a:t>) Увеличенное изображение части Южной Америки.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9166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Обработка изображений в псевдоцветах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0"/>
            <a:ext cx="3408451" cy="33843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628799"/>
            <a:ext cx="3408451" cy="338437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5536" y="5193877"/>
            <a:ext cx="8291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а) Цветное изображение, полученное при использовании изображений в качестве красной, зеленой и синей компонент RGB-изображения. </a:t>
            </a:r>
          </a:p>
          <a:p>
            <a:r>
              <a:rPr lang="ru-RU" dirty="0">
                <a:latin typeface="Newton-Regular"/>
              </a:rPr>
              <a:t>б) Изображение, полученное аналогично, с той разницей, что в качестве красной компоненты использовано изображение в ближнем инфракрасном диапазоне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30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Изменение интенсивности изображения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45364"/>
            <a:ext cx="6483370" cy="449528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23528" y="5934670"/>
            <a:ext cx="8517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Исходное изображение.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Результат увеличения его интенсивности на 30 % (</a:t>
            </a:r>
            <a:r>
              <a:rPr lang="ru-RU" i="1" dirty="0">
                <a:latin typeface="Newton-Italic"/>
              </a:rPr>
              <a:t>k </a:t>
            </a:r>
            <a:r>
              <a:rPr lang="ru-RU" dirty="0">
                <a:latin typeface="Newton-Regular"/>
              </a:rPr>
              <a:t>= 0,7).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)—(</a:t>
            </a:r>
            <a:r>
              <a:rPr lang="ru-RU" i="1" dirty="0">
                <a:latin typeface="Newton-Italic"/>
              </a:rPr>
              <a:t>д</a:t>
            </a:r>
            <a:r>
              <a:rPr lang="ru-RU" dirty="0">
                <a:latin typeface="Newton-Regular"/>
              </a:rPr>
              <a:t>) Функции преобразования для моделей RGB, CMY и HSI.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44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Цветовое дополнение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682" y="1600200"/>
            <a:ext cx="6709670" cy="428762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23728" y="6070391"/>
            <a:ext cx="5557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Дополнительные цвета на цветовом круге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60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Цветовое дополнение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36097" y="1779705"/>
            <a:ext cx="3600400" cy="3881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(</a:t>
            </a:r>
            <a:r>
              <a:rPr lang="ru-RU" sz="2000" i="1" dirty="0"/>
              <a:t>а</a:t>
            </a:r>
            <a:r>
              <a:rPr lang="ru-RU" sz="2000" dirty="0"/>
              <a:t>) Исходное изображение. </a:t>
            </a:r>
          </a:p>
          <a:p>
            <a:pPr marL="0" indent="0">
              <a:buNone/>
            </a:pPr>
            <a:r>
              <a:rPr lang="ru-RU" sz="2000" dirty="0"/>
              <a:t>(</a:t>
            </a:r>
            <a:r>
              <a:rPr lang="ru-RU" sz="2000" i="1" dirty="0"/>
              <a:t>б</a:t>
            </a:r>
            <a:r>
              <a:rPr lang="ru-RU" sz="2000" dirty="0"/>
              <a:t>) Функции преобразования цветового дополнения. </a:t>
            </a:r>
          </a:p>
          <a:p>
            <a:pPr marL="0" indent="0">
              <a:buNone/>
            </a:pPr>
            <a:r>
              <a:rPr lang="ru-RU" sz="2000" dirty="0"/>
              <a:t>(</a:t>
            </a:r>
            <a:r>
              <a:rPr lang="ru-RU" sz="2000" i="1" dirty="0"/>
              <a:t>в</a:t>
            </a:r>
            <a:r>
              <a:rPr lang="ru-RU" sz="2000" dirty="0"/>
              <a:t>) Цветовое дополнение изображения (</a:t>
            </a:r>
            <a:r>
              <a:rPr lang="ru-RU" sz="2000" i="1" dirty="0"/>
              <a:t>а</a:t>
            </a:r>
            <a:r>
              <a:rPr lang="ru-RU" sz="2000" dirty="0"/>
              <a:t>), посчитанное на основе функций преобразования RGB-модели. (</a:t>
            </a:r>
            <a:r>
              <a:rPr lang="ru-RU" sz="2000" i="1" dirty="0"/>
              <a:t>г</a:t>
            </a:r>
            <a:r>
              <a:rPr lang="ru-RU" sz="2000" dirty="0"/>
              <a:t>) Приближение для RGB-изображения цветового преобразования, посчитанное на основе функций преобразования HSI-модели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76184"/>
            <a:ext cx="4978896" cy="45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Вырезание цветового диапазона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15" y="1700808"/>
            <a:ext cx="8100569" cy="3600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7200" y="5288339"/>
            <a:ext cx="8165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Newton-Regular"/>
              </a:rPr>
              <a:t>Преобразование, которое вырезает диапазон красных цветов внутри (</a:t>
            </a:r>
            <a:r>
              <a:rPr lang="ru-RU" sz="1600" i="1" dirty="0">
                <a:latin typeface="Newton-Italic"/>
              </a:rPr>
              <a:t>а</a:t>
            </a:r>
            <a:r>
              <a:rPr lang="ru-RU" sz="1600" dirty="0">
                <a:latin typeface="Newton-Regular"/>
              </a:rPr>
              <a:t>) куба в RGB-пространстве с длиной грани </a:t>
            </a:r>
            <a:r>
              <a:rPr lang="ru-RU" sz="1600" i="1" dirty="0">
                <a:latin typeface="Newton-Italic"/>
              </a:rPr>
              <a:t>W </a:t>
            </a:r>
            <a:r>
              <a:rPr lang="ru-RU" sz="1600" dirty="0">
                <a:latin typeface="Newton-Regular"/>
              </a:rPr>
              <a:t>= 0,2549 и с центром в точке (0,6863, 0,1608, 0,1922), и (</a:t>
            </a:r>
            <a:r>
              <a:rPr lang="ru-RU" sz="1600" i="1" dirty="0">
                <a:latin typeface="Newton-Italic"/>
              </a:rPr>
              <a:t>б</a:t>
            </a:r>
            <a:r>
              <a:rPr lang="ru-RU" sz="1600" dirty="0">
                <a:latin typeface="Newton-Regular"/>
              </a:rPr>
              <a:t>) сферы в RGB-пространстве радиусом </a:t>
            </a:r>
            <a:r>
              <a:rPr lang="ru-RU" sz="1600" i="1" dirty="0">
                <a:latin typeface="Newton-Italic"/>
              </a:rPr>
              <a:t>R</a:t>
            </a:r>
            <a:r>
              <a:rPr lang="ru-RU" sz="1600" dirty="0">
                <a:latin typeface="Newton-Regular"/>
              </a:rPr>
              <a:t>0 = 0,1765 и центром в той же точке. Цвет пикселей, значения которых лежат вне данных куба или шара, заменен серым, равным (0,5, 0,5, 0,5)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6744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теории цвета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3" y="1196752"/>
            <a:ext cx="2989535" cy="45259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97" y="1196752"/>
            <a:ext cx="3771324" cy="45259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1578" y="5805264"/>
            <a:ext cx="3061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Newton-Regular"/>
              </a:rPr>
              <a:t>Первичные и вторичные основные цвета световых источников и красителей.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107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924944"/>
            <a:ext cx="8229600" cy="9361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5906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1600200"/>
            <a:ext cx="5301677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Осуществить переход от </a:t>
            </a:r>
            <a:r>
              <a:rPr lang="en-US" dirty="0"/>
              <a:t>RGB </a:t>
            </a:r>
            <a:r>
              <a:rPr lang="ru-RU" dirty="0"/>
              <a:t>к </a:t>
            </a:r>
            <a:r>
              <a:rPr lang="en-US" dirty="0"/>
              <a:t>HSI</a:t>
            </a:r>
          </a:p>
          <a:p>
            <a:r>
              <a:rPr lang="ru-RU" dirty="0"/>
              <a:t>В области цветового тона изменить красную и зелёную область на </a:t>
            </a:r>
            <a:r>
              <a:rPr lang="en-US" dirty="0"/>
              <a:t>[</a:t>
            </a:r>
            <a:r>
              <a:rPr lang="ru-RU" dirty="0" smtClean="0"/>
              <a:t>0.4</a:t>
            </a:r>
            <a:r>
              <a:rPr lang="en-US" dirty="0"/>
              <a:t>,</a:t>
            </a:r>
            <a:r>
              <a:rPr lang="ru-RU" dirty="0" smtClean="0"/>
              <a:t>0.6</a:t>
            </a:r>
            <a:r>
              <a:rPr lang="en-US" dirty="0" smtClean="0"/>
              <a:t>,</a:t>
            </a:r>
            <a:r>
              <a:rPr lang="ru-RU" dirty="0" smtClean="0"/>
              <a:t>0.8</a:t>
            </a:r>
            <a:r>
              <a:rPr lang="en-US" dirty="0" smtClean="0"/>
              <a:t>]</a:t>
            </a:r>
            <a:r>
              <a:rPr lang="ru-RU" dirty="0" smtClean="0"/>
              <a:t> от максимального</a:t>
            </a:r>
            <a:r>
              <a:rPr lang="ru-RU" dirty="0" smtClean="0"/>
              <a:t> значение</a:t>
            </a:r>
            <a:r>
              <a:rPr lang="en-US" dirty="0" smtClean="0"/>
              <a:t> (</a:t>
            </a:r>
            <a:r>
              <a:rPr lang="ru-RU" dirty="0" smtClean="0"/>
              <a:t>например 255*0.4) </a:t>
            </a:r>
            <a:r>
              <a:rPr lang="ru-RU" dirty="0"/>
              <a:t>цветовой области</a:t>
            </a:r>
          </a:p>
          <a:p>
            <a:r>
              <a:rPr lang="ru-RU" dirty="0"/>
              <a:t>Насыщенность пурпурной области уменьшить </a:t>
            </a:r>
            <a:r>
              <a:rPr lang="ru-RU" dirty="0" smtClean="0"/>
              <a:t>в </a:t>
            </a:r>
            <a:r>
              <a:rPr lang="en-US" dirty="0" smtClean="0"/>
              <a:t>[</a:t>
            </a:r>
            <a:r>
              <a:rPr lang="ru-RU" dirty="0" smtClean="0"/>
              <a:t>2,3,4</a:t>
            </a:r>
            <a:r>
              <a:rPr lang="en-US" dirty="0" smtClean="0"/>
              <a:t>]</a:t>
            </a:r>
            <a:r>
              <a:rPr lang="ru-RU" dirty="0" smtClean="0"/>
              <a:t> </a:t>
            </a:r>
            <a:r>
              <a:rPr lang="ru-RU" dirty="0"/>
              <a:t>по сравнению с первоначальным значением</a:t>
            </a:r>
          </a:p>
          <a:p>
            <a:r>
              <a:rPr lang="ru-RU" dirty="0"/>
              <a:t>Интенсивность в белой области в центре уменьшить </a:t>
            </a:r>
            <a:r>
              <a:rPr lang="ru-RU" dirty="0" smtClean="0"/>
              <a:t>в </a:t>
            </a:r>
            <a:r>
              <a:rPr lang="en-US" dirty="0" smtClean="0"/>
              <a:t>[</a:t>
            </a:r>
            <a:r>
              <a:rPr lang="ru-RU" dirty="0" smtClean="0"/>
              <a:t>2,3,4</a:t>
            </a:r>
            <a:r>
              <a:rPr lang="en-US" dirty="0" smtClean="0"/>
              <a:t>]</a:t>
            </a:r>
            <a:r>
              <a:rPr lang="ru-RU" dirty="0" smtClean="0"/>
              <a:t> раза</a:t>
            </a:r>
            <a:endParaRPr lang="ru-RU" dirty="0"/>
          </a:p>
          <a:p>
            <a:r>
              <a:rPr lang="ru-RU" dirty="0"/>
              <a:t>Осуществить обратный переход  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BA7BE6E-81A2-4B83-ADD2-44EDFB74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77" y="1970973"/>
            <a:ext cx="3041416" cy="27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A2B1B34-4170-4361-94CC-AD108C1B6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 помощью гиперспектрального сканера получить изображение тестовой сцены.</a:t>
            </a:r>
          </a:p>
          <a:p>
            <a:r>
              <a:rPr lang="ru-RU" dirty="0"/>
              <a:t>Из сформированного изображения выделить спектральную зависимость для объекта </a:t>
            </a:r>
            <a:r>
              <a:rPr lang="ru-RU" dirty="0" smtClean="0"/>
              <a:t>интереса</a:t>
            </a:r>
            <a:r>
              <a:rPr lang="en-US" dirty="0" smtClean="0"/>
              <a:t>[</a:t>
            </a:r>
            <a:r>
              <a:rPr lang="ru-RU" dirty="0" smtClean="0"/>
              <a:t>синий</a:t>
            </a:r>
            <a:r>
              <a:rPr lang="en-US" dirty="0"/>
              <a:t>,</a:t>
            </a:r>
            <a:r>
              <a:rPr lang="ru-RU" dirty="0" smtClean="0"/>
              <a:t>красный</a:t>
            </a:r>
            <a:r>
              <a:rPr lang="en-US" dirty="0" smtClean="0"/>
              <a:t>,</a:t>
            </a:r>
            <a:r>
              <a:rPr lang="ru-RU" dirty="0" smtClean="0"/>
              <a:t>оранжевый шарик</a:t>
            </a:r>
            <a:r>
              <a:rPr lang="en-US" dirty="0" smtClean="0"/>
              <a:t>]</a:t>
            </a:r>
            <a:r>
              <a:rPr lang="ru-RU" dirty="0" smtClean="0"/>
              <a:t>. </a:t>
            </a:r>
            <a:endParaRPr lang="ru-RU" dirty="0"/>
          </a:p>
          <a:p>
            <a:r>
              <a:rPr lang="ru-RU" dirty="0"/>
              <a:t>Расширить значение области до +-5% относительно значения в слое. </a:t>
            </a:r>
          </a:p>
          <a:p>
            <a:r>
              <a:rPr lang="ru-RU" dirty="0"/>
              <a:t>Сделать поиск второго объекта со схожим спектральным диапазоном с помощью вырезания диапазона, оставшееся пространство сделать </a:t>
            </a:r>
            <a:r>
              <a:rPr lang="en-US" dirty="0"/>
              <a:t>[</a:t>
            </a:r>
            <a:r>
              <a:rPr lang="ru-RU" dirty="0" err="1" smtClean="0"/>
              <a:t>чёрным,серым,белым</a:t>
            </a:r>
            <a:r>
              <a:rPr lang="en-US" dirty="0" smtClean="0"/>
              <a:t>]</a:t>
            </a:r>
            <a:r>
              <a:rPr lang="ru-RU" dirty="0" smtClean="0"/>
              <a:t>.  </a:t>
            </a:r>
            <a:endParaRPr lang="ru-RU" dirty="0"/>
          </a:p>
          <a:p>
            <a:r>
              <a:rPr lang="ru-RU" dirty="0"/>
              <a:t>Оценить пространственное положение центра второго объекта.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84774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69F638-A6F8-48D7-BADC-474E83D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EA8AE1B-89AD-49EF-A3D8-C49F632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Цветовые модели?</a:t>
            </a:r>
          </a:p>
          <a:p>
            <a:r>
              <a:rPr lang="ru-RU" dirty="0"/>
              <a:t>Что такое псевдоцвета привести?</a:t>
            </a:r>
          </a:p>
          <a:p>
            <a:r>
              <a:rPr lang="ru-RU" dirty="0"/>
              <a:t>Что такое цветовые дополнения привести пример?</a:t>
            </a:r>
          </a:p>
          <a:p>
            <a:r>
              <a:rPr lang="ru-RU" dirty="0"/>
              <a:t>Что такое гиперкуб и </a:t>
            </a:r>
            <a:r>
              <a:rPr lang="ru-RU" dirty="0" err="1"/>
              <a:t>гиперсфера</a:t>
            </a:r>
            <a:r>
              <a:rPr lang="ru-RU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5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B0C041-772A-413C-A57E-C2FA559B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0851B33-3084-45C6-BAE8-696487B4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Для итоговой оценки необходимо представить:</a:t>
            </a:r>
          </a:p>
          <a:p>
            <a:r>
              <a:rPr lang="ru-RU" dirty="0"/>
              <a:t>Изображения из заданий 1 и 2 </a:t>
            </a:r>
          </a:p>
          <a:p>
            <a:r>
              <a:rPr lang="ru-RU" dirty="0"/>
              <a:t>Координаты положения на изображения объекта 2</a:t>
            </a:r>
          </a:p>
          <a:p>
            <a:r>
              <a:rPr lang="ru-RU" dirty="0"/>
              <a:t>Устные ответы на вопросы</a:t>
            </a:r>
          </a:p>
          <a:p>
            <a:pPr marL="0" indent="0">
              <a:buNone/>
            </a:pPr>
            <a:r>
              <a:rPr lang="ru-RU" dirty="0"/>
              <a:t>Оценка формируется следующим образом: исходная оценка 8, за сдачу задания в день лекции +1 балл. -2 балла за сдачу задания через 2 недели.-4 балла за сдачу задания через 3 недели. </a:t>
            </a:r>
          </a:p>
          <a:p>
            <a:pPr marL="0" indent="0">
              <a:buNone/>
            </a:pPr>
            <a:r>
              <a:rPr lang="ru-RU" dirty="0"/>
              <a:t>Для получения +2 баллов после сдачи итоговой работы можно получить дополнительную задачу.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Цветовые модели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RGB — </a:t>
            </a:r>
            <a:r>
              <a:rPr lang="en-US" sz="2800" i="1" dirty="0"/>
              <a:t>Red </a:t>
            </a:r>
            <a:r>
              <a:rPr lang="en-US" sz="2800" dirty="0"/>
              <a:t>(</a:t>
            </a:r>
            <a:r>
              <a:rPr lang="ru-RU" sz="2800" dirty="0"/>
              <a:t>красный), </a:t>
            </a:r>
            <a:r>
              <a:rPr lang="en-US" sz="2800" i="1" dirty="0"/>
              <a:t>Green </a:t>
            </a:r>
            <a:r>
              <a:rPr lang="en-US" sz="2800" dirty="0"/>
              <a:t>(</a:t>
            </a:r>
            <a:r>
              <a:rPr lang="ru-RU" sz="2800" dirty="0"/>
              <a:t>зеленый), </a:t>
            </a:r>
            <a:r>
              <a:rPr lang="en-US" sz="2800" i="1" dirty="0"/>
              <a:t>Blue</a:t>
            </a:r>
            <a:r>
              <a:rPr lang="ru-RU" sz="2800" i="1" dirty="0"/>
              <a:t> </a:t>
            </a:r>
            <a:r>
              <a:rPr lang="en-US" sz="2800" dirty="0"/>
              <a:t>(</a:t>
            </a:r>
            <a:r>
              <a:rPr lang="ru-RU" sz="2800" dirty="0"/>
              <a:t>синий);</a:t>
            </a:r>
          </a:p>
          <a:p>
            <a:r>
              <a:rPr lang="en-US" sz="2800" dirty="0"/>
              <a:t>CMYK— </a:t>
            </a:r>
            <a:r>
              <a:rPr lang="en-US" sz="2800" i="1" dirty="0"/>
              <a:t>Cyan </a:t>
            </a:r>
            <a:r>
              <a:rPr lang="en-US" sz="2800" dirty="0"/>
              <a:t>(</a:t>
            </a:r>
            <a:r>
              <a:rPr lang="ru-RU" sz="2800" dirty="0"/>
              <a:t>голубой), </a:t>
            </a:r>
            <a:r>
              <a:rPr lang="en-US" sz="2800" i="1" dirty="0"/>
              <a:t>Magenta</a:t>
            </a:r>
            <a:r>
              <a:rPr lang="ru-RU" sz="2800" i="1" dirty="0"/>
              <a:t> </a:t>
            </a:r>
            <a:r>
              <a:rPr lang="en-US" sz="2800" dirty="0"/>
              <a:t>(</a:t>
            </a:r>
            <a:r>
              <a:rPr lang="ru-RU" sz="2800" dirty="0"/>
              <a:t>пурпурный), </a:t>
            </a:r>
            <a:r>
              <a:rPr lang="en-US" sz="2800" i="1" dirty="0"/>
              <a:t>Yellow</a:t>
            </a:r>
            <a:r>
              <a:rPr lang="ru-RU" sz="2800" i="1" dirty="0"/>
              <a:t> </a:t>
            </a:r>
            <a:r>
              <a:rPr lang="ru-RU" sz="2800" dirty="0"/>
              <a:t>(желтый), </a:t>
            </a:r>
            <a:r>
              <a:rPr lang="en-US" sz="2800" i="1" dirty="0" err="1"/>
              <a:t>blacK</a:t>
            </a:r>
            <a:r>
              <a:rPr lang="en-US" sz="2800" i="1" dirty="0"/>
              <a:t> </a:t>
            </a:r>
            <a:r>
              <a:rPr lang="en-US" sz="2800" dirty="0"/>
              <a:t>(</a:t>
            </a:r>
            <a:r>
              <a:rPr lang="ru-RU" sz="2800" dirty="0"/>
              <a:t>черный);</a:t>
            </a:r>
            <a:endParaRPr lang="en-US" sz="2800" dirty="0"/>
          </a:p>
          <a:p>
            <a:r>
              <a:rPr lang="en-US" dirty="0" err="1"/>
              <a:t>YCrCb</a:t>
            </a:r>
            <a:endParaRPr lang="en-US" dirty="0"/>
          </a:p>
          <a:p>
            <a:r>
              <a:rPr lang="en-US" sz="2800" dirty="0"/>
              <a:t>HSI— </a:t>
            </a:r>
            <a:r>
              <a:rPr lang="en-US" sz="2800" i="1" dirty="0"/>
              <a:t>Hue </a:t>
            </a:r>
            <a:r>
              <a:rPr lang="en-US" sz="2800" dirty="0"/>
              <a:t>(</a:t>
            </a:r>
            <a:r>
              <a:rPr lang="ru-RU" sz="2800" dirty="0"/>
              <a:t>цветовой тон), </a:t>
            </a:r>
            <a:r>
              <a:rPr lang="en-US" sz="2800" i="1" dirty="0"/>
              <a:t>Saturation </a:t>
            </a:r>
            <a:r>
              <a:rPr lang="en-US" sz="2800" dirty="0"/>
              <a:t>(</a:t>
            </a:r>
            <a:r>
              <a:rPr lang="ru-RU" sz="2800" dirty="0"/>
              <a:t>насыщенность), </a:t>
            </a:r>
            <a:r>
              <a:rPr lang="en-US" sz="2800" i="1" dirty="0"/>
              <a:t>Intensity</a:t>
            </a:r>
            <a:r>
              <a:rPr lang="ru-RU" sz="2800" dirty="0"/>
              <a:t>(интенсивность).</a:t>
            </a:r>
          </a:p>
          <a:p>
            <a:r>
              <a:rPr lang="en-US" dirty="0"/>
              <a:t>Lab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873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  <a:endParaRPr lang="ru-RU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92" y="1404690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406" t="4533" r="6770"/>
          <a:stretch/>
        </p:blipFill>
        <p:spPr>
          <a:xfrm>
            <a:off x="500512" y="1358137"/>
            <a:ext cx="4464497" cy="379562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01668" y="51537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Схематическое изображение цветового куба RGB.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91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8785" y="1700808"/>
            <a:ext cx="41957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Число битов, используемых для представления каждого пикселя в RGB-пространстве, называется </a:t>
            </a:r>
            <a:r>
              <a:rPr lang="ru-RU" sz="2400" i="1" dirty="0"/>
              <a:t>глубиной цвета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Суммарное число всевозможных цветов в 24-битовом RGB-изображении составляет (2</a:t>
            </a:r>
            <a:r>
              <a:rPr lang="ru-RU" sz="2400" baseline="30000" dirty="0"/>
              <a:t>8</a:t>
            </a:r>
            <a:r>
              <a:rPr lang="ru-RU" sz="2400" dirty="0"/>
              <a:t>)</a:t>
            </a:r>
            <a:r>
              <a:rPr lang="ru-RU" sz="2400" baseline="30000" dirty="0"/>
              <a:t>3</a:t>
            </a:r>
            <a:r>
              <a:rPr lang="ru-RU" sz="2400" dirty="0"/>
              <a:t> = 16777216.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4" y="1700808"/>
            <a:ext cx="4097941" cy="354269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27584" y="5243501"/>
            <a:ext cx="345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24-битовый цветовой куб </a:t>
            </a:r>
            <a:r>
              <a:rPr lang="en-US" dirty="0">
                <a:latin typeface="Newton-Regular"/>
              </a:rPr>
              <a:t>RGB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17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</a:t>
            </a:r>
            <a:r>
              <a:rPr lang="en-US" dirty="0"/>
              <a:t>RGB-</a:t>
            </a:r>
            <a:r>
              <a:rPr lang="ru-RU" dirty="0"/>
              <a:t>цвета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/>
              <a:t>216 цветов, которые являются общими для большинства систем.</a:t>
            </a:r>
          </a:p>
          <a:p>
            <a:pPr marL="0" indent="0" algn="just">
              <a:buNone/>
            </a:pPr>
            <a:r>
              <a:rPr lang="ru-RU" sz="2400" dirty="0"/>
              <a:t>216 вариантов цвета можно формировать по-прежнему из трех RGB-компонент, но каждая из которых может принимать лишь 6 возможных значений: 0, 51, 102,153, 204 или 255.</a:t>
            </a:r>
          </a:p>
          <a:p>
            <a:pPr marL="0" indent="0" algn="just">
              <a:buNone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8" y="3851741"/>
            <a:ext cx="8229600" cy="11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</a:t>
            </a:r>
            <a:r>
              <a:rPr lang="en-US" dirty="0"/>
              <a:t>RGB-</a:t>
            </a:r>
            <a:r>
              <a:rPr lang="ru-RU" dirty="0"/>
              <a:t>цвета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588" y="1417638"/>
            <a:ext cx="5928824" cy="402118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59732" y="5589240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Палитра 216 фиксированных </a:t>
            </a:r>
            <a:r>
              <a:rPr lang="en-US" dirty="0">
                <a:latin typeface="Newton-Regular"/>
              </a:rPr>
              <a:t>RGB-</a:t>
            </a:r>
            <a:r>
              <a:rPr lang="ru-RU" dirty="0">
                <a:latin typeface="Newton-Regular"/>
              </a:rPr>
              <a:t>цветов.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0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CMYK</a:t>
            </a:r>
            <a:endParaRPr lang="ru-RU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786688" cy="45259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ru-RU" sz="2800" dirty="0"/>
              <a:t>Субтрактивная модель (из белого вычитаем)</a:t>
            </a:r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  <a:p>
            <a:pPr>
              <a:lnSpc>
                <a:spcPct val="90000"/>
              </a:lnSpc>
              <a:buFontTx/>
              <a:buNone/>
            </a:pPr>
            <a:endParaRPr lang="ru-RU" sz="2800" dirty="0"/>
          </a:p>
        </p:txBody>
      </p:sp>
      <p:graphicFrame>
        <p:nvGraphicFramePr>
          <p:cNvPr id="10246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16840674"/>
              </p:ext>
            </p:extLst>
          </p:nvPr>
        </p:nvGraphicFramePr>
        <p:xfrm>
          <a:off x="4513814" y="2348706"/>
          <a:ext cx="4038600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Image" r:id="rId3" imgW="5079365" imgH="3809524" progId="Photoshop.Image.10">
                  <p:embed/>
                </p:oleObj>
              </mc:Choice>
              <mc:Fallback>
                <p:oleObj name="Image" r:id="rId3" imgW="5079365" imgH="380952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814" y="2348706"/>
                        <a:ext cx="4038600" cy="302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71" y="2348706"/>
            <a:ext cx="2167200" cy="136386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00115" y="3895135"/>
            <a:ext cx="39707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Newton-Regular"/>
              </a:rPr>
              <a:t>цветовая модель CMY расширяется до модели CMYK, содержащей четвертый основной цвет — черный.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5651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HSI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4" y="3878016"/>
            <a:ext cx="2740344" cy="19441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" y="1975942"/>
            <a:ext cx="2740344" cy="16690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055" r="1239"/>
          <a:stretch/>
        </p:blipFill>
        <p:spPr>
          <a:xfrm>
            <a:off x="3194528" y="1975942"/>
            <a:ext cx="5616624" cy="373702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66016" y="1417286"/>
            <a:ext cx="8232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HSI— </a:t>
            </a:r>
            <a:r>
              <a:rPr lang="en-US" i="1" dirty="0"/>
              <a:t>Hue </a:t>
            </a:r>
            <a:r>
              <a:rPr lang="en-US" dirty="0"/>
              <a:t>(</a:t>
            </a:r>
            <a:r>
              <a:rPr lang="ru-RU" dirty="0"/>
              <a:t>цветовой тон), </a:t>
            </a:r>
            <a:r>
              <a:rPr lang="en-US" i="1" dirty="0"/>
              <a:t>Saturation </a:t>
            </a:r>
            <a:r>
              <a:rPr lang="en-US" dirty="0"/>
              <a:t>(</a:t>
            </a:r>
            <a:r>
              <a:rPr lang="ru-RU" dirty="0"/>
              <a:t>насыщенность), </a:t>
            </a:r>
            <a:r>
              <a:rPr lang="en-US" i="1" dirty="0"/>
              <a:t>Intensity</a:t>
            </a:r>
            <a:r>
              <a:rPr lang="ru-RU" dirty="0"/>
              <a:t>(интенсивность).</a:t>
            </a:r>
          </a:p>
        </p:txBody>
      </p:sp>
    </p:spTree>
    <p:extLst>
      <p:ext uri="{BB962C8B-B14F-4D97-AF65-F5344CB8AC3E}">
        <p14:creationId xmlns:p14="http://schemas.microsoft.com/office/powerpoint/2010/main" val="37474994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805</Words>
  <Application>Microsoft Office PowerPoint</Application>
  <PresentationFormat>Экран (4:3)</PresentationFormat>
  <Paragraphs>106</Paragraphs>
  <Slides>24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Calibri</vt:lpstr>
      <vt:lpstr>Newton-BoldItalic</vt:lpstr>
      <vt:lpstr>Newton-Italic</vt:lpstr>
      <vt:lpstr>Newton-Regular</vt:lpstr>
      <vt:lpstr>Тема Office</vt:lpstr>
      <vt:lpstr>Image</vt:lpstr>
      <vt:lpstr>ОБРАБОТКА ЦВЕТНЫХ ИЗОБРАЖЕНИЙ Никитин Андрей Александрович</vt:lpstr>
      <vt:lpstr>Основы теории цвета</vt:lpstr>
      <vt:lpstr>Цветовые модели</vt:lpstr>
      <vt:lpstr>Цветовая модель RGB</vt:lpstr>
      <vt:lpstr>Цветовая модель RGB</vt:lpstr>
      <vt:lpstr>Фиксированные RGB-цвета</vt:lpstr>
      <vt:lpstr>Фиксированные RGB-цвета</vt:lpstr>
      <vt:lpstr>Цветовая модель CMYK</vt:lpstr>
      <vt:lpstr>Цветовая модель HSI</vt:lpstr>
      <vt:lpstr>Цветовая модель HSI</vt:lpstr>
      <vt:lpstr>Преобразование цветов из системы RGB в систему HSI</vt:lpstr>
      <vt:lpstr>Преобразование цветов из системы HSI в систему RGB</vt:lpstr>
      <vt:lpstr>Обработка изображений в псевдоцветах</vt:lpstr>
      <vt:lpstr>Обработка изображений в псевдоцветах</vt:lpstr>
      <vt:lpstr>Обработка изображений в псевдоцветах</vt:lpstr>
      <vt:lpstr>Изменение интенсивности изображения</vt:lpstr>
      <vt:lpstr>Цветовое дополнение</vt:lpstr>
      <vt:lpstr>Цветовое дополнение</vt:lpstr>
      <vt:lpstr>Вырезание цветового диапазона</vt:lpstr>
      <vt:lpstr>Презентация PowerPoint</vt:lpstr>
      <vt:lpstr>Задание 1</vt:lpstr>
      <vt:lpstr>Задание 2</vt:lpstr>
      <vt:lpstr>Вопросы</vt:lpstr>
      <vt:lpstr>Итог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Знакомьтесь – ОПТЭКС</dc:title>
  <dc:creator>Maxim</dc:creator>
  <cp:lastModifiedBy>teacher</cp:lastModifiedBy>
  <cp:revision>542</cp:revision>
  <dcterms:created xsi:type="dcterms:W3CDTF">2012-09-01T09:40:14Z</dcterms:created>
  <dcterms:modified xsi:type="dcterms:W3CDTF">2024-10-02T11:01:49Z</dcterms:modified>
</cp:coreProperties>
</file>